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820714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98" y="6069012"/>
            <a:ext cx="793714" cy="808277"/>
          </a:xfrm>
          <a:prstGeom prst="rect">
            <a:avLst/>
          </a:prstGeom>
        </p:spPr>
      </p:pic>
      <p:sp>
        <p:nvSpPr>
          <p:cNvPr id="11" name="Footer Placeholder 8"/>
          <p:cNvSpPr txBox="1">
            <a:spLocks/>
          </p:cNvSpPr>
          <p:nvPr userDrawn="1"/>
        </p:nvSpPr>
        <p:spPr>
          <a:xfrm>
            <a:off x="8021213" y="6271896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</a:t>
            </a:r>
            <a:r>
              <a:rPr lang="de-DE" baseline="0" dirty="0" smtClean="0">
                <a:solidFill>
                  <a:schemeClr val="tx1"/>
                </a:solidFill>
              </a:rPr>
              <a:t> West Pacific </a:t>
            </a:r>
            <a:r>
              <a:rPr lang="de-DE" dirty="0" smtClean="0">
                <a:solidFill>
                  <a:schemeClr val="tx1"/>
                </a:solidFill>
              </a:rPr>
              <a:t>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sp>
        <p:nvSpPr>
          <p:cNvPr id="10" name="Footer Placeholder 8"/>
          <p:cNvSpPr txBox="1">
            <a:spLocks/>
          </p:cNvSpPr>
          <p:nvPr userDrawn="1"/>
        </p:nvSpPr>
        <p:spPr>
          <a:xfrm>
            <a:off x="7867467" y="6280348"/>
            <a:ext cx="32178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South West Pacific Hydrographic Commission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914" y="6031690"/>
            <a:ext cx="813938" cy="8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2/13/2019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" t="16050" r="1735" b="7253"/>
          <a:stretch/>
        </p:blipFill>
        <p:spPr bwMode="auto">
          <a:xfrm>
            <a:off x="444843" y="341909"/>
            <a:ext cx="11004207" cy="59121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843" y="149902"/>
            <a:ext cx="10244422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</a:t>
            </a:r>
            <a:r>
              <a:rPr lang="en-US" b="1" dirty="0" smtClean="0"/>
              <a:t>16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b="1" dirty="0"/>
              <a:t>Meeting of the </a:t>
            </a:r>
            <a:br>
              <a:rPr lang="en-US" b="1" dirty="0"/>
            </a:br>
            <a:r>
              <a:rPr lang="en-US" b="1" dirty="0" smtClean="0"/>
              <a:t>                     South West Pacific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               Hydrographic Commission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4400" dirty="0" smtClean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164" y="3931035"/>
            <a:ext cx="8575793" cy="1135236"/>
          </a:xfrm>
        </p:spPr>
        <p:txBody>
          <a:bodyPr>
            <a:normAutofit lnSpcReduction="1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GB" sz="3600" b="1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accent3"/>
                </a:solidFill>
                <a:latin typeface="Cooper Black" panose="0208090404030B020404" pitchFamily="18" charset="0"/>
              </a:rPr>
              <a:t>Solomon Islands Hydrographic Unit</a:t>
            </a:r>
            <a:endParaRPr lang="en-AU" sz="3600" b="1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accent3"/>
              </a:solidFill>
              <a:latin typeface="Cooper Black" panose="0208090404030B020404" pitchFamily="18" charset="0"/>
            </a:endParaRPr>
          </a:p>
          <a:p>
            <a:r>
              <a:rPr lang="en-US" sz="3500" b="1" dirty="0" smtClean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SIMSA / SIMA</a:t>
            </a:r>
            <a:endParaRPr lang="en-US" sz="3500" b="1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014" y="4415085"/>
            <a:ext cx="2232932" cy="14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achievements during the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1120347"/>
            <a:ext cx="11475308" cy="4744994"/>
          </a:xfrm>
        </p:spPr>
        <p:txBody>
          <a:bodyPr>
            <a:normAutofit fontScale="92500" lnSpcReduction="10000"/>
          </a:bodyPr>
          <a:lstStyle/>
          <a:p>
            <a:r>
              <a:rPr lang="en-AU" sz="3200" dirty="0" smtClean="0"/>
              <a:t>AHS – Taking on the role of PCA for Solomon Islands as of </a:t>
            </a:r>
          </a:p>
          <a:p>
            <a:pPr marL="0" indent="0">
              <a:buNone/>
            </a:pPr>
            <a:r>
              <a:rPr lang="en-AU" sz="3200" dirty="0"/>
              <a:t> </a:t>
            </a:r>
            <a:r>
              <a:rPr lang="en-AU" sz="3200" dirty="0" smtClean="0"/>
              <a:t>              11 August 2017, </a:t>
            </a:r>
            <a:r>
              <a:rPr lang="en-AU" sz="3200" i="1" dirty="0" smtClean="0"/>
              <a:t>(MOU signed on 28 September 2017),</a:t>
            </a:r>
          </a:p>
          <a:p>
            <a:r>
              <a:rPr lang="en-AU" sz="3200" dirty="0" smtClean="0"/>
              <a:t>Provision of Nautical Charts with SI National numbers (SLB) now available at the SIHU. SI ENCs are also available through PCAs recommended distributors overseas. </a:t>
            </a:r>
          </a:p>
          <a:p>
            <a:r>
              <a:rPr lang="en-AU" sz="3200" dirty="0" smtClean="0"/>
              <a:t>Recently the new SITT 2019 was published and is now available.</a:t>
            </a:r>
          </a:p>
          <a:p>
            <a:r>
              <a:rPr lang="en-GB" sz="3200" dirty="0" smtClean="0"/>
              <a:t>SIMSA – will become SIMA after the passage of the Maritime Act 2018 in Parliament </a:t>
            </a:r>
            <a:r>
              <a:rPr lang="en-GB" sz="3200" dirty="0"/>
              <a:t>on 31 August </a:t>
            </a:r>
            <a:r>
              <a:rPr lang="en-GB" sz="3200" dirty="0" smtClean="0"/>
              <a:t>2018.</a:t>
            </a: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 </a:t>
            </a:r>
          </a:p>
          <a:p>
            <a:pPr marL="0" indent="0">
              <a:buNone/>
            </a:pPr>
            <a:r>
              <a:rPr lang="en-GB" sz="3200" dirty="0" smtClean="0"/>
              <a:t>                   </a:t>
            </a:r>
            <a:endParaRPr lang="en-AU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Main challenges and/or obstructions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1043030"/>
            <a:ext cx="11299971" cy="4954116"/>
          </a:xfrm>
        </p:spPr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Funding – Slow process in accessing govt. funds to undertake surveys,</a:t>
            </a:r>
          </a:p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                  - To cover cost of equipment repairs and maintenance overseas.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Staff Shortage – no recruitment of staff although requested through                             HRM Division, MID     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The need for technical “On Job Training” (OTJ) on Surveying and Charting software and equipment,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Slow or no responses from stakeholders or agencies when requesting information  eg. Fisheries on FADs, Port information on new wharf constructions </a:t>
            </a:r>
            <a:r>
              <a:rPr lang="en-US" dirty="0" err="1" smtClean="0">
                <a:latin typeface="Berlin Sans FB" panose="020E0602020502020306" pitchFamily="34" charset="0"/>
              </a:rPr>
              <a:t>etc</a:t>
            </a:r>
            <a:r>
              <a:rPr lang="en-US" dirty="0" smtClean="0">
                <a:latin typeface="Berlin Sans FB" panose="020E0602020502020306" pitchFamily="34" charset="0"/>
              </a:rPr>
              <a:t>,</a:t>
            </a:r>
            <a:r>
              <a:rPr lang="en-US" dirty="0" smtClean="0"/>
              <a:t>                             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surveys, charting and MSI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90" y="1017767"/>
            <a:ext cx="11720223" cy="4968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Bahnschrift SemiBold" panose="020B0502040204020203" pitchFamily="34" charset="0"/>
              </a:rPr>
              <a:t>Surveys: Progress is slow, although there is a Work program is in place. Several other requests were received from Tourism Division for Cruise Ship visits, anchorages, new Port developments in other provinces,</a:t>
            </a:r>
          </a:p>
          <a:p>
            <a:r>
              <a:rPr lang="en-US" sz="2400" dirty="0" smtClean="0">
                <a:latin typeface="Bahnschrift SemiBold" panose="020B0502040204020203" pitchFamily="34" charset="0"/>
              </a:rPr>
              <a:t>Charting: - No Charting activities planned, </a:t>
            </a:r>
          </a:p>
          <a:p>
            <a:pPr marL="0" indent="0">
              <a:buNone/>
            </a:pPr>
            <a:r>
              <a:rPr lang="en-US" sz="2400" dirty="0">
                <a:latin typeface="Bahnschrift SemiBold" panose="020B0502040204020203" pitchFamily="34" charset="0"/>
              </a:rPr>
              <a:t> </a:t>
            </a:r>
            <a:r>
              <a:rPr lang="en-US" sz="2400" dirty="0" smtClean="0">
                <a:latin typeface="Bahnschrift SemiBold" panose="020B0502040204020203" pitchFamily="34" charset="0"/>
              </a:rPr>
              <a:t>                   - Proposed surveys of “Unsurveyed Areas” to be done to update</a:t>
            </a:r>
          </a:p>
          <a:p>
            <a:pPr marL="0" indent="0">
              <a:buNone/>
            </a:pPr>
            <a:r>
              <a:rPr lang="en-US" sz="2400" dirty="0" smtClean="0">
                <a:latin typeface="Bahnschrift SemiBold" panose="020B0502040204020203" pitchFamily="34" charset="0"/>
              </a:rPr>
              <a:t>                        current charts</a:t>
            </a:r>
          </a:p>
          <a:p>
            <a:r>
              <a:rPr lang="en-US" sz="2400" dirty="0" smtClean="0">
                <a:latin typeface="Bahnschrift SemiBold" panose="020B0502040204020203" pitchFamily="34" charset="0"/>
              </a:rPr>
              <a:t>MSI: - SIHU, AtoN Unit and MRCC currently working together in collecting, </a:t>
            </a:r>
          </a:p>
          <a:p>
            <a:pPr marL="0" indent="0">
              <a:buNone/>
            </a:pPr>
            <a:r>
              <a:rPr lang="en-US" sz="2400" dirty="0">
                <a:latin typeface="Bahnschrift SemiBold" panose="020B0502040204020203" pitchFamily="34" charset="0"/>
              </a:rPr>
              <a:t> </a:t>
            </a:r>
            <a:r>
              <a:rPr lang="en-US" sz="2400" dirty="0" smtClean="0">
                <a:latin typeface="Bahnschrift SemiBold" panose="020B0502040204020203" pitchFamily="34" charset="0"/>
              </a:rPr>
              <a:t>                 compiling and dissemination of MSI/NMs,</a:t>
            </a:r>
          </a:p>
          <a:p>
            <a:pPr marL="0" indent="0">
              <a:buNone/>
            </a:pPr>
            <a:r>
              <a:rPr lang="en-US" sz="2400" dirty="0">
                <a:latin typeface="Bahnschrift SemiBold" panose="020B0502040204020203" pitchFamily="34" charset="0"/>
              </a:rPr>
              <a:t> </a:t>
            </a:r>
            <a:r>
              <a:rPr lang="en-US" sz="2400" dirty="0" smtClean="0">
                <a:latin typeface="Bahnschrift SemiBold" panose="020B0502040204020203" pitchFamily="34" charset="0"/>
              </a:rPr>
              <a:t>            - Two MRCC Officers currently doing a 2 weeks OJT with AMSA.</a:t>
            </a:r>
          </a:p>
          <a:p>
            <a:pPr marL="0" indent="0">
              <a:buNone/>
            </a:pPr>
            <a:r>
              <a:rPr lang="en-US" sz="2400" dirty="0" smtClean="0">
                <a:latin typeface="Bahnschrift SemiBold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2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Contributions to the IHO DCDB and GEBCO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8541"/>
            <a:ext cx="11024285" cy="4967416"/>
          </a:xfrm>
        </p:spPr>
        <p:txBody>
          <a:bodyPr/>
          <a:lstStyle/>
          <a:p>
            <a:r>
              <a:rPr lang="en-US" dirty="0" smtClean="0">
                <a:latin typeface="Bahnschrift SemiBold" panose="020B0502040204020203" pitchFamily="34" charset="0"/>
              </a:rPr>
              <a:t>Currently no contribution is made to the above.</a:t>
            </a:r>
            <a:endParaRPr lang="en-US" dirty="0">
              <a:latin typeface="Bahnschrift SemiBold" panose="020B0502040204020203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4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on MSDI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32" y="947351"/>
            <a:ext cx="11532973" cy="5049795"/>
          </a:xfrm>
        </p:spPr>
        <p:txBody>
          <a:bodyPr>
            <a:normAutofit/>
          </a:bodyPr>
          <a:lstStyle/>
          <a:p>
            <a:r>
              <a:rPr lang="en-US" dirty="0" smtClean="0"/>
              <a:t>Governance   </a:t>
            </a:r>
          </a:p>
          <a:p>
            <a:r>
              <a:rPr lang="en-US" dirty="0" smtClean="0"/>
              <a:t>Standards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Data</a:t>
            </a:r>
          </a:p>
          <a:p>
            <a:pPr marL="0" indent="0">
              <a:buNone/>
            </a:pPr>
            <a:r>
              <a:rPr lang="en-US" dirty="0" smtClean="0"/>
              <a:t>SIHU – Currently not yet in a position to develop its MSDI, although sees it as a                                      very important development,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- may require assistance from PCA, SWPHC etc., to establish such capabilities within it’s Office, eg.  Legislations, Compliance, Financial support that may be required </a:t>
            </a:r>
            <a:r>
              <a:rPr lang="en-US" dirty="0" err="1" smtClean="0"/>
              <a:t>etc</a:t>
            </a:r>
            <a:r>
              <a:rPr lang="en-US" dirty="0" smtClean="0"/>
              <a:t>….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5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that affect the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422" y="930877"/>
            <a:ext cx="11714205" cy="5041556"/>
          </a:xfrm>
        </p:spPr>
        <p:txBody>
          <a:bodyPr/>
          <a:lstStyle/>
          <a:p>
            <a:r>
              <a:rPr lang="en-US" sz="2400" dirty="0" smtClean="0">
                <a:latin typeface="Berlin Sans FB" panose="020E0602020502020306" pitchFamily="34" charset="0"/>
              </a:rPr>
              <a:t>Internally we have no further plans that may affect the </a:t>
            </a:r>
            <a:r>
              <a:rPr lang="en-US" sz="2400" smtClean="0">
                <a:latin typeface="Berlin Sans FB" panose="020E0602020502020306" pitchFamily="34" charset="0"/>
              </a:rPr>
              <a:t>region.</a:t>
            </a:r>
            <a:endParaRPr lang="en-US" sz="24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learned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3" y="939114"/>
            <a:ext cx="11747156" cy="4934464"/>
          </a:xfrm>
        </p:spPr>
        <p:txBody>
          <a:bodyPr/>
          <a:lstStyle/>
          <a:p>
            <a:r>
              <a:rPr lang="en-US" dirty="0" smtClean="0"/>
              <a:t>SI not yet a Member State of the IHO – accessibility to Capacity Building Programs is limited, except thru SWPHC membership,</a:t>
            </a:r>
          </a:p>
          <a:p>
            <a:r>
              <a:rPr lang="en-US" dirty="0" smtClean="0"/>
              <a:t>Working together cooperatively &amp; Sharing of information.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9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Success stories to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468" y="930303"/>
            <a:ext cx="11402170" cy="5009321"/>
          </a:xfrm>
        </p:spPr>
        <p:txBody>
          <a:bodyPr/>
          <a:lstStyle/>
          <a:p>
            <a:r>
              <a:rPr lang="en-US" dirty="0" smtClean="0"/>
              <a:t>Refer to the achievements earlier indicated in Slide 2 of the presentation.</a:t>
            </a:r>
          </a:p>
          <a:p>
            <a:r>
              <a:rPr lang="en-US" dirty="0" smtClean="0"/>
              <a:t>Working together as a team has resulted in a 1</a:t>
            </a:r>
            <a:r>
              <a:rPr lang="en-US" baseline="30000" dirty="0" smtClean="0"/>
              <a:t>st</a:t>
            </a:r>
            <a:r>
              <a:rPr lang="en-US" dirty="0" smtClean="0"/>
              <a:t> Cruise ship visit to </a:t>
            </a:r>
            <a:r>
              <a:rPr lang="en-US" dirty="0" err="1" smtClean="0"/>
              <a:t>Tavanipupu</a:t>
            </a:r>
            <a:r>
              <a:rPr lang="en-US" dirty="0"/>
              <a:t> </a:t>
            </a:r>
            <a:r>
              <a:rPr lang="en-US" dirty="0" smtClean="0"/>
              <a:t>(Eastern most end of Guadalcanal) – 28</a:t>
            </a:r>
            <a:r>
              <a:rPr lang="en-US" baseline="30000" dirty="0" smtClean="0"/>
              <a:t>th</a:t>
            </a:r>
            <a:r>
              <a:rPr lang="en-US" dirty="0" smtClean="0"/>
              <a:t> November 2018.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8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2266</TotalTime>
  <Words>484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Bahnschrift SemiBold</vt:lpstr>
      <vt:lpstr>Berlin Sans FB</vt:lpstr>
      <vt:lpstr>Calibri</vt:lpstr>
      <vt:lpstr>Calibri Light</vt:lpstr>
      <vt:lpstr>Cooper Black</vt:lpstr>
      <vt:lpstr>IHO_Presentations_template-Blank</vt:lpstr>
      <vt:lpstr>                      16th Meeting of the                       South West Pacific                  Hydrographic Commission            National Report by</vt:lpstr>
      <vt:lpstr>Main achievements during the year</vt:lpstr>
      <vt:lpstr>Main challenges and/or obstructions</vt:lpstr>
      <vt:lpstr>Progress on surveys, charting and MSI</vt:lpstr>
      <vt:lpstr>Contributions to the IHO DCDB and GEBCO</vt:lpstr>
      <vt:lpstr>Progress on MSDI</vt:lpstr>
      <vt:lpstr>Plans that affect the region</vt:lpstr>
      <vt:lpstr>Lessons learned to share</vt:lpstr>
      <vt:lpstr>Success stories to share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Clifford Olisukulu</cp:lastModifiedBy>
  <cp:revision>100</cp:revision>
  <cp:lastPrinted>2018-11-23T02:36:29Z</cp:lastPrinted>
  <dcterms:created xsi:type="dcterms:W3CDTF">2017-10-26T13:07:26Z</dcterms:created>
  <dcterms:modified xsi:type="dcterms:W3CDTF">2019-02-12T18:46:14Z</dcterms:modified>
</cp:coreProperties>
</file>